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21"/>
  </p:notesMasterIdLst>
  <p:handoutMasterIdLst>
    <p:handoutMasterId r:id="rId22"/>
  </p:handoutMasterIdLst>
  <p:sldIdLst>
    <p:sldId id="267" r:id="rId3"/>
    <p:sldId id="289" r:id="rId4"/>
    <p:sldId id="268" r:id="rId5"/>
    <p:sldId id="269" r:id="rId6"/>
    <p:sldId id="270" r:id="rId7"/>
    <p:sldId id="271" r:id="rId8"/>
    <p:sldId id="273" r:id="rId9"/>
    <p:sldId id="290" r:id="rId10"/>
    <p:sldId id="278" r:id="rId11"/>
    <p:sldId id="276" r:id="rId12"/>
    <p:sldId id="280" r:id="rId13"/>
    <p:sldId id="284" r:id="rId14"/>
    <p:sldId id="283" r:id="rId15"/>
    <p:sldId id="285" r:id="rId16"/>
    <p:sldId id="287" r:id="rId17"/>
    <p:sldId id="288" r:id="rId18"/>
    <p:sldId id="286" r:id="rId19"/>
    <p:sldId id="281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288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1320" y="78"/>
      </p:cViewPr>
      <p:guideLst>
        <p:guide pos="288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1236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591099-7EBE-4D12-B880-CCA6B38B92A6}" type="datetimeFigureOut">
              <a:rPr lang="ru-RU" smtClean="0"/>
              <a:pPr/>
              <a:t>19.11.2019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A36C10-A9D4-4995-9BAF-95FBD77A724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92182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CF4299-1721-48C6-878D-74296BE00D21}" type="datetimeFigureOut">
              <a:rPr lang="ru-RU" smtClean="0"/>
              <a:pPr/>
              <a:t>19.11.2019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AEF9EC-8318-4FF6-847E-A85BBD2B7E4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3195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261255"/>
            <a:ext cx="6169868" cy="3083767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3345021"/>
            <a:ext cx="6172200" cy="1371600"/>
          </a:xfrm>
        </p:spPr>
        <p:txBody>
          <a:bodyPr/>
          <a:lstStyle>
            <a:lvl1pPr marL="0" indent="0" algn="l">
              <a:spcBef>
                <a:spcPts val="1200"/>
              </a:spcBef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79E80-105D-4CD8-AF07-4CEB9B9063CC}" type="datetime1">
              <a:rPr lang="ru-RU" smtClean="0"/>
              <a:pPr/>
              <a:t>19.11.2019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9486" y="265176"/>
            <a:ext cx="6172200" cy="3081528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9486" y="3346704"/>
            <a:ext cx="6172200" cy="1371600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F2C64-0D63-44AF-997A-1B1FE1A96E19}" type="datetime1">
              <a:rPr lang="ru-RU" smtClean="0"/>
              <a:pPr/>
              <a:t>19.11.2019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71551" y="1828801"/>
            <a:ext cx="3429000" cy="43481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43449" y="1828801"/>
            <a:ext cx="3429000" cy="43481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EA110-C81D-4C5F-84B3-B5F5E7416EB9}" type="datetime1">
              <a:rPr lang="ru-RU" smtClean="0"/>
              <a:pPr/>
              <a:t>19.11.2019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73836" y="1627258"/>
            <a:ext cx="3429000" cy="6858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973836" y="2331720"/>
            <a:ext cx="3429000" cy="384048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45736" y="1627258"/>
            <a:ext cx="3429000" cy="6858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45736" y="2331720"/>
            <a:ext cx="3429000" cy="384048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EC5ED-4C80-4726-926C-338D85485045}" type="datetime1">
              <a:rPr lang="ru-RU" smtClean="0"/>
              <a:pPr/>
              <a:t>19.11.2019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47976-C764-44D0-930D-1AC5846C8450}" type="datetime1">
              <a:rPr lang="ru-RU" smtClean="0"/>
              <a:pPr/>
              <a:t>19.11.2019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A5702-ECF8-4274-B6BF-9D5EEBC26FE5}" type="datetime1">
              <a:rPr lang="ru-RU" smtClean="0"/>
              <a:pPr/>
              <a:t>19.11.2019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 bwMode="hidden">
          <a:xfrm>
            <a:off x="0" y="0"/>
            <a:ext cx="5486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84497" y="457200"/>
            <a:ext cx="2702303" cy="15544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4868" y="685800"/>
            <a:ext cx="4576665" cy="5486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984497" y="2101850"/>
            <a:ext cx="2702303" cy="1828800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66C6A-A83C-4E27-990F-89F11F779CE0}" type="datetime1">
              <a:rPr lang="ru-RU" smtClean="0"/>
              <a:pPr/>
              <a:t>19.11.2019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hidden">
          <a:xfrm>
            <a:off x="0" y="0"/>
            <a:ext cx="5486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87034" y="457200"/>
            <a:ext cx="2702052" cy="15544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-1"/>
            <a:ext cx="5486400" cy="6858000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987034" y="2101850"/>
            <a:ext cx="2702052" cy="18288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80562-E361-4901-81A9-DC99371C70DE}" type="datetime1">
              <a:rPr lang="ru-RU" smtClean="0"/>
              <a:pPr/>
              <a:t>19.11.2019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38010" y="365125"/>
            <a:ext cx="1234440" cy="5811838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71550" y="365125"/>
            <a:ext cx="5718498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E088F-5C71-4C3B-A46F-E5E332BBC3D1}" type="datetime1">
              <a:rPr lang="ru-RU" smtClean="0"/>
              <a:pPr/>
              <a:t>19.11.2019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550" y="362303"/>
            <a:ext cx="7200900" cy="10699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71550" y="1828800"/>
            <a:ext cx="7200900" cy="4348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064440" y="6385492"/>
            <a:ext cx="73653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accent1"/>
                </a:solidFill>
              </a:defRPr>
            </a:lvl1pPr>
          </a:lstStyle>
          <a:p>
            <a:fld id="{D14E86EA-95E3-4DA0-97E2-7D1BBAC51A0F}" type="datetime1">
              <a:rPr lang="ru-RU" smtClean="0"/>
              <a:pPr/>
              <a:t>19.11.2019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57200" y="6385492"/>
            <a:ext cx="457428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accent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065149" y="6385492"/>
            <a:ext cx="6216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accent1"/>
                </a:solidFill>
              </a:defRPr>
            </a:lvl1pPr>
          </a:lstStyle>
          <a:p>
            <a:fld id="{E31375A4-56A4-47D6-9801-1991572033F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3101" y="248193"/>
            <a:ext cx="8547463" cy="1384665"/>
          </a:xfrm>
        </p:spPr>
        <p:txBody>
          <a:bodyPr>
            <a:normAutofit/>
          </a:bodyPr>
          <a:lstStyle/>
          <a:p>
            <a:pPr algn="ctr">
              <a:spcBef>
                <a:spcPts val="0"/>
              </a:spcBef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ТЕХНОЛОГИЧЕСКИЕ ПРОЦЕССЫ НА АБЗ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3955" y="2051798"/>
            <a:ext cx="8266609" cy="3917928"/>
          </a:xfrm>
        </p:spPr>
        <p:txBody>
          <a:bodyPr>
            <a:noAutofit/>
          </a:bodyPr>
          <a:lstStyle/>
          <a:p>
            <a:pPr indent="457200" algn="just">
              <a:lnSpc>
                <a:spcPct val="100000"/>
              </a:lnSpc>
              <a:spcBef>
                <a:spcPts val="12"/>
              </a:spcBef>
            </a:pPr>
            <a:r>
              <a:rPr lang="ru-RU" sz="28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Асфальтобетонные заводы (АБЗ) являются основными </a:t>
            </a:r>
            <a:r>
              <a:rPr lang="ru-RU" sz="2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производственными предприятиями </a:t>
            </a:r>
            <a:r>
              <a:rPr lang="ru-RU" sz="28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дорожного хозяйства и предназначены для приготовления различных асфальтобетонных смесей для строительства, реконструкции и ремонта слоев асфальтобетонного покрытия, кроме того, на АБЗ выпускают щебень, обработанный битумом (черный щебень), и перерабатывают старый асфальтобетон. </a:t>
            </a:r>
          </a:p>
          <a:p>
            <a:pPr algn="just">
              <a:spcBef>
                <a:spcPts val="12"/>
              </a:spcBef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solidFill>
                <a:srgbClr val="07CB98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1878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процесс работы АБЗ состоит из следующих операций: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Clr>
                <a:schemeClr val="tx1"/>
              </a:buClr>
              <a:buFont typeface="Times New Roman" panose="02020603050405020304" pitchFamily="18" charset="0"/>
              <a:buChar char="₋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выгрузка из транспортных средств и хранение материала; </a:t>
            </a:r>
          </a:p>
          <a:p>
            <a:pPr lvl="0">
              <a:buClr>
                <a:schemeClr val="tx1"/>
              </a:buClr>
              <a:buFont typeface="Times New Roman" panose="02020603050405020304" pitchFamily="18" charset="0"/>
              <a:buChar char="₋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транспортировка материала; </a:t>
            </a:r>
          </a:p>
          <a:p>
            <a:pPr lvl="0">
              <a:buClr>
                <a:schemeClr val="tx1"/>
              </a:buClr>
              <a:buFont typeface="Times New Roman" panose="02020603050405020304" pitchFamily="18" charset="0"/>
              <a:buChar char="₋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сушка, сортировка их по фракциям, дозирование и перемешивание компонентов смеси; </a:t>
            </a:r>
          </a:p>
          <a:p>
            <a:pPr lvl="0">
              <a:buClr>
                <a:schemeClr val="tx1"/>
              </a:buClr>
              <a:buFont typeface="Times New Roman" panose="02020603050405020304" pitchFamily="18" charset="0"/>
              <a:buChar char="₋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выдача готовой продукции; </a:t>
            </a:r>
          </a:p>
          <a:p>
            <a:pPr>
              <a:buClr>
                <a:schemeClr val="tx1"/>
              </a:buClr>
              <a:buFont typeface="Times New Roman" panose="02020603050405020304" pitchFamily="18" charset="0"/>
              <a:buChar char="₋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хранение готовых смесей на временных складах.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9370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spcBef>
                <a:spcPts val="0"/>
              </a:spcBef>
            </a:pPr>
            <a:r>
              <a:rPr lang="kk-KZ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температурный режим нагрева материалов и температура готовой асфальтобетонной смеси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572" y="1547473"/>
            <a:ext cx="7546657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230" y="4236445"/>
            <a:ext cx="7665339" cy="214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4659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0263" y="362303"/>
            <a:ext cx="8281852" cy="1231366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kk-KZ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Фронтальный погрузчик загружает заранее привезённый щебень разных фракций в бункеры агрегата питания минеральных материалов.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30" y="2305363"/>
            <a:ext cx="8845963" cy="3388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795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1967" y="1358537"/>
            <a:ext cx="7236822" cy="3161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62081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8011" y="966651"/>
            <a:ext cx="8033657" cy="273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28600" y="362304"/>
            <a:ext cx="9601200" cy="617411"/>
          </a:xfrm>
        </p:spPr>
        <p:txBody>
          <a:bodyPr/>
          <a:lstStyle/>
          <a:p>
            <a:pPr algn="ctr"/>
            <a:r>
              <a:rPr lang="kk-KZ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СУШИЛЬНЫЙ БАРАБАН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0485" y="1062381"/>
            <a:ext cx="7876032" cy="2805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33163" y="4327887"/>
            <a:ext cx="2813590" cy="2055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28607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4933" y="461120"/>
            <a:ext cx="8229600" cy="766790"/>
          </a:xfrm>
        </p:spPr>
        <p:txBody>
          <a:bodyPr>
            <a:normAutofit/>
          </a:bodyPr>
          <a:lstStyle/>
          <a:p>
            <a:pPr algn="ctr"/>
            <a:r>
              <a:rPr lang="kk-KZ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ГОРЕЛКИ И ТОПКА СУШИЛЬНОГО БАРАБАНА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0931" y="1588711"/>
            <a:ext cx="7296912" cy="4860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214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2068" y="362303"/>
            <a:ext cx="9150531" cy="721914"/>
          </a:xfrm>
        </p:spPr>
        <p:txBody>
          <a:bodyPr>
            <a:normAutofit/>
          </a:bodyPr>
          <a:lstStyle/>
          <a:p>
            <a:pPr algn="ctr"/>
            <a:r>
              <a:rPr lang="kk-KZ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ВИБРАЦИОННОЕ СИТО (ВИБРАЦИОННЫЙ ГРОХОТ)</a:t>
            </a:r>
            <a:endParaRPr lang="ru-RU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803648" y="1815738"/>
            <a:ext cx="4209723" cy="4356463"/>
          </a:xfrm>
        </p:spPr>
        <p:txBody>
          <a:bodyPr/>
          <a:lstStyle/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разделяет прогретые и просушенные каменные материалы на 4 фракции, которые затем попадают в бункер горячих материалов с 4 отсеками для 4 фракций для их кратковременного хранения. Отсеки бункера укомплектованы датчиками верхнего заполнения и датчиками опустошения</a:t>
            </a:r>
            <a:r>
              <a:rPr lang="kk-KZ" dirty="0" smtClean="0"/>
              <a:t>.</a:t>
            </a:r>
            <a:endParaRPr lang="ru-RU" dirty="0"/>
          </a:p>
        </p:txBody>
      </p:sp>
      <p:pic>
        <p:nvPicPr>
          <p:cNvPr id="7" name="Рисунок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2068" y="2167731"/>
            <a:ext cx="4501229" cy="2975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58050" y="1371600"/>
            <a:ext cx="3603070" cy="3226526"/>
          </a:xfrm>
        </p:spPr>
        <p:txBody>
          <a:bodyPr>
            <a:normAutofit/>
          </a:bodyPr>
          <a:lstStyle/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В случае, если какая-либо из секций накопителя переполняется (например, размер фракций 5 мм не задействуется в производстве асфальта), излишки данной фракции по трубопроводу сбрасываются вниз.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609" y="1014270"/>
            <a:ext cx="4257675" cy="52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69418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446" y="1555185"/>
            <a:ext cx="8621486" cy="3902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80458" y="600891"/>
            <a:ext cx="74850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>ПОДОГРЕВ ДИЗЕЛЬНОЙ ГОРЕЛКОЙ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48395" y="1454780"/>
            <a:ext cx="5760720" cy="402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59916" y="3939878"/>
            <a:ext cx="3400425" cy="212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9485" y="855027"/>
            <a:ext cx="7388352" cy="235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80458" y="600891"/>
            <a:ext cx="74850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>ПОДОГРЕВ УГОЛЬНОЙ ПЕЧКОЙ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41886" y="1369819"/>
            <a:ext cx="4343400" cy="4888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80458" y="600891"/>
            <a:ext cx="83341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>ПОДОГРЕВ ДИАТЕРМИЧЕСКИМ МАСЛОМ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73620" y="1786617"/>
            <a:ext cx="286702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52451" y="4327733"/>
            <a:ext cx="5760720" cy="1860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816" y="600892"/>
            <a:ext cx="856923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Время перемешивания минеральных материалов </a:t>
            </a:r>
          </a:p>
          <a:p>
            <a:pPr algn="ctr"/>
            <a:r>
              <a:rPr lang="ru-RU" sz="2800" dirty="0"/>
              <a:t>между собою и с битумом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2784248"/>
              </p:ext>
            </p:extLst>
          </p:nvPr>
        </p:nvGraphicFramePr>
        <p:xfrm>
          <a:off x="431074" y="2521132"/>
          <a:ext cx="8307978" cy="3333646"/>
        </p:xfrm>
        <a:graphic>
          <a:graphicData uri="http://schemas.openxmlformats.org/drawingml/2006/table">
            <a:tbl>
              <a:tblPr/>
              <a:tblGrid>
                <a:gridCol w="5802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05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970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Calibri"/>
                          <a:cs typeface="Times New Roman"/>
                        </a:rPr>
                        <a:t>для песчаных асфальтобетонных смесей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Calibri"/>
                          <a:cs typeface="Times New Roman"/>
                        </a:rPr>
                        <a:t>120-180 сек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103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Calibri"/>
                          <a:cs typeface="Times New Roman"/>
                        </a:rPr>
                        <a:t>для мелкозернистых смесей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Calibri"/>
                          <a:cs typeface="Times New Roman"/>
                        </a:rPr>
                        <a:t>90-150</a:t>
                      </a:r>
                      <a:r>
                        <a:rPr lang="kk-KZ" sz="2800">
                          <a:latin typeface="Times New Roman"/>
                          <a:ea typeface="Calibri"/>
                          <a:cs typeface="Times New Roman"/>
                        </a:rPr>
                        <a:t> сек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970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Calibri"/>
                          <a:cs typeface="Times New Roman"/>
                        </a:rPr>
                        <a:t>для средне- и крупнозернистых смесей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Calibri"/>
                          <a:cs typeface="Times New Roman"/>
                        </a:rPr>
                        <a:t>60-90</a:t>
                      </a:r>
                      <a:r>
                        <a:rPr lang="kk-KZ" sz="2800">
                          <a:latin typeface="Times New Roman"/>
                          <a:ea typeface="Calibri"/>
                          <a:cs typeface="Times New Roman"/>
                        </a:rPr>
                        <a:t> сек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970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Calibri"/>
                          <a:cs typeface="Times New Roman"/>
                        </a:rPr>
                        <a:t>для черного щебня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Calibri"/>
                          <a:cs typeface="Times New Roman"/>
                        </a:rPr>
                        <a:t>60</a:t>
                      </a:r>
                      <a:r>
                        <a:rPr lang="kk-KZ" sz="2800" dirty="0">
                          <a:latin typeface="Times New Roman"/>
                          <a:ea typeface="Calibri"/>
                          <a:cs typeface="Times New Roman"/>
                        </a:rPr>
                        <a:t> сек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3177" y="1110343"/>
            <a:ext cx="8072846" cy="3971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99387" y="801638"/>
            <a:ext cx="4410347" cy="106994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Схема </a:t>
            </a:r>
            <a:r>
              <a:rPr lang="ru-RU" dirty="0" err="1" smtClean="0">
                <a:solidFill>
                  <a:schemeClr val="tx1"/>
                </a:solidFill>
              </a:rPr>
              <a:t>асфальтосмесительной</a:t>
            </a:r>
            <a:r>
              <a:rPr lang="ru-RU" dirty="0" smtClean="0">
                <a:solidFill>
                  <a:schemeClr val="tx1"/>
                </a:solidFill>
              </a:rPr>
              <a:t> установки непрерывного действия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0458" y="2673215"/>
            <a:ext cx="7276012" cy="3857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252652" cy="3683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S103030981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15_4109default" id="{E728D685-11FC-4812-BA85-57AC6F9C9F40}" vid="{BC4E008B-95FF-4815-904E-143A8EDFC1D4}"/>
    </a:ext>
  </a:extLst>
</a:theme>
</file>

<file path=ppt/theme/theme2.xml><?xml version="1.0" encoding="utf-8"?>
<a:theme xmlns:a="http://schemas.openxmlformats.org/drawingml/2006/main" name="Office Theme">
  <a:themeElements>
    <a:clrScheme name="BrushedMetal">
      <a:dk1>
        <a:sysClr val="windowText" lastClr="000000"/>
      </a:dk1>
      <a:lt1>
        <a:sysClr val="window" lastClr="FFFFFF"/>
      </a:lt1>
      <a:dk2>
        <a:srgbClr val="2F333A"/>
      </a:dk2>
      <a:lt2>
        <a:srgbClr val="E4F9F9"/>
      </a:lt2>
      <a:accent1>
        <a:srgbClr val="07CB98"/>
      </a:accent1>
      <a:accent2>
        <a:srgbClr val="5A90D1"/>
      </a:accent2>
      <a:accent3>
        <a:srgbClr val="E6AD1E"/>
      </a:accent3>
      <a:accent4>
        <a:srgbClr val="EA6312"/>
      </a:accent4>
      <a:accent5>
        <a:srgbClr val="8253A9"/>
      </a:accent5>
      <a:accent6>
        <a:srgbClr val="CB274A"/>
      </a:accent6>
      <a:hlink>
        <a:srgbClr val="5A90D1"/>
      </a:hlink>
      <a:folHlink>
        <a:srgbClr val="969696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rushedMetal">
      <a:dk1>
        <a:sysClr val="windowText" lastClr="000000"/>
      </a:dk1>
      <a:lt1>
        <a:sysClr val="window" lastClr="FFFFFF"/>
      </a:lt1>
      <a:dk2>
        <a:srgbClr val="2F333A"/>
      </a:dk2>
      <a:lt2>
        <a:srgbClr val="E4F9F9"/>
      </a:lt2>
      <a:accent1>
        <a:srgbClr val="07CB98"/>
      </a:accent1>
      <a:accent2>
        <a:srgbClr val="5A90D1"/>
      </a:accent2>
      <a:accent3>
        <a:srgbClr val="E6AD1E"/>
      </a:accent3>
      <a:accent4>
        <a:srgbClr val="EA6312"/>
      </a:accent4>
      <a:accent5>
        <a:srgbClr val="8253A9"/>
      </a:accent5>
      <a:accent6>
        <a:srgbClr val="CB274A"/>
      </a:accent6>
      <a:hlink>
        <a:srgbClr val="5A90D1"/>
      </a:hlink>
      <a:folHlink>
        <a:srgbClr val="969696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067B64C2-E5B0-424C-A90A-CEF65ED4047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246</Words>
  <Application>Microsoft Office PowerPoint</Application>
  <PresentationFormat>Экран (4:3)</PresentationFormat>
  <Paragraphs>30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Georgia</vt:lpstr>
      <vt:lpstr>Times New Roman</vt:lpstr>
      <vt:lpstr>TS103030981</vt:lpstr>
      <vt:lpstr>ТЕХНОЛОГИЧЕСКИЕ ПРОЦЕССЫ НА АБЗ</vt:lpstr>
      <vt:lpstr>Технологический процесс работы АБЗ состоит из следующих операций:</vt:lpstr>
      <vt:lpstr>температурный режим нагрева материалов и температура готовой асфальтобетонной смеси</vt:lpstr>
      <vt:lpstr>Фронтальный погрузчик загружает заранее привезённый щебень разных фракций в бункеры агрегата питания минеральных материалов.</vt:lpstr>
      <vt:lpstr>Презентация PowerPoint</vt:lpstr>
      <vt:lpstr>Презентация PowerPoint</vt:lpstr>
      <vt:lpstr>СУШИЛЬНЫЙ БАРАБАН</vt:lpstr>
      <vt:lpstr>ГОРЕЛКИ И ТОПКА СУШИЛЬНОГО БАРАБАНА</vt:lpstr>
      <vt:lpstr>ВИБРАЦИОННОЕ СИТО (ВИБРАЦИОННЫЙ ГРОХОТ)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Схема асфальтосмесительной установки непрерывного действия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2014-02-18T09:25:29Z</dcterms:created>
  <dcterms:modified xsi:type="dcterms:W3CDTF">2019-11-19T12:23:50Z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TC030309819991</vt:lpwstr>
  </property>
</Properties>
</file>